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ms-powerpoint.presentation.macroEnabled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60" r:id="rId5"/>
    <p:sldId id="261" r:id="rId6"/>
    <p:sldId id="259" r:id="rId7"/>
    <p:sldId id="262" r:id="rId8"/>
    <p:sldId id="263" r:id="rId9"/>
    <p:sldId id="264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4" autoAdjust="0"/>
    <p:restoredTop sz="94660"/>
  </p:normalViewPr>
  <p:slideViewPr>
    <p:cSldViewPr snapToGrid="0">
      <p:cViewPr varScale="1">
        <p:scale>
          <a:sx n="71" d="100"/>
          <a:sy n="71" d="100"/>
        </p:scale>
        <p:origin x="61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jpeg>
</file>

<file path=ppt/media/image29.jpeg>
</file>

<file path=ppt/media/image3.png>
</file>

<file path=ppt/media/image30.png>
</file>

<file path=ppt/media/image31.jpeg>
</file>

<file path=ppt/media/image32.png>
</file>

<file path=ppt/media/image33.jpeg>
</file>

<file path=ppt/media/image34.jpeg>
</file>

<file path=ppt/media/image35.png>
</file>

<file path=ppt/media/image36.png>
</file>

<file path=ppt/media/image37.jpeg>
</file>

<file path=ppt/media/image38.png>
</file>

<file path=ppt/media/image39.png>
</file>

<file path=ppt/media/image4.jpeg>
</file>

<file path=ppt/media/image40.png>
</file>

<file path=ppt/media/image41.png>
</file>

<file path=ppt/media/image42.jpeg>
</file>

<file path=ppt/media/image43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18C46-4E65-4AAF-97ED-18A46D8C1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D459D1-22C0-47B4-8A16-D4B8EB4FE0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4655C4-BBAF-43DE-A555-7CD24F0C3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E6435-8121-4A4A-AE5A-2F012B06BCBD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360993-DC5A-4AFC-AFB5-166A99DFB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D9F3E-3860-4953-AD62-F1C3A4BCA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18FEF-7A15-4A95-95C8-BD9D2CBD7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616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8AAA2-4AF4-43BB-8024-19C05CBA9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6377D7-48A9-4595-940D-B0E94E5707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BF306-310F-4958-AD5E-F4F5241A7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E6435-8121-4A4A-AE5A-2F012B06BCBD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A4C893-7814-47F4-9F80-258338EAF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1DF73-A94F-46D2-B2BC-DAE700434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18FEF-7A15-4A95-95C8-BD9D2CBD7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728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B4430C-104F-434B-B64B-E00674896D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9CD900-2287-4A0B-AE43-D0C6553A09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F6E855-485D-44C2-B484-613EBFF24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E6435-8121-4A4A-AE5A-2F012B06BCBD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F0E671-905F-4377-B55F-DDEC8745C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706A18-78D8-4ADB-9190-FA46E72B8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18FEF-7A15-4A95-95C8-BD9D2CBD7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969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31DED-9809-4D28-892B-9ABF88AEF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E7BF6-4B8A-4918-81DB-A0D775460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7B528A-78AA-41B5-B17D-24A104A47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E6435-8121-4A4A-AE5A-2F012B06BCBD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2BC05-B671-4083-AEB7-0C7455669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D28AC-E4C7-4098-812A-B8908F420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18FEF-7A15-4A95-95C8-BD9D2CBD7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166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137E2-B39D-4A1C-B7BB-95862B0A2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6FBE9B-BDF2-43E7-8D35-345D9B1B56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5BF714-3169-4F19-8D43-0825A1D20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E6435-8121-4A4A-AE5A-2F012B06BCBD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B3A857-8E0F-45C4-AFB5-6889D5D3B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A0DB2F-9004-4FA9-A7F4-E69B217BC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18FEF-7A15-4A95-95C8-BD9D2CBD7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290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62A96-700E-4FE3-B17E-E468CC52F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75E7C-0998-41AB-9627-A25F322898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1FD5ED-8E55-4A3C-8E52-A017749D75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5061DD-B22B-4375-8149-5F389EEB1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E6435-8121-4A4A-AE5A-2F012B06BCBD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260F7D-D9B4-4599-831F-E3C54B27B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3ABD71-DE96-41CE-9DDF-67643ECAD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18FEF-7A15-4A95-95C8-BD9D2CBD7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716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D9F08-5EC1-43C6-91A7-03C37E5CA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5DB83B-F8A0-4ABF-B764-C256AC461E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3F6547-F417-44B8-8403-E1B838BF77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DC47CC-70E5-4806-9BCE-18FEF432D6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511E14-04D7-4591-9AC8-D0EC540006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01302C-2AFF-439B-A530-84D88A41C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E6435-8121-4A4A-AE5A-2F012B06BCBD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1ABD44-721D-43E1-9094-A4376CDBF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A66732-527C-4559-97DA-14EF91587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18FEF-7A15-4A95-95C8-BD9D2CBD7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99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90280-C869-47B2-84ED-F93E6DF9B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D50C1A-3DE4-4018-890F-E31CE81D4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E6435-8121-4A4A-AE5A-2F012B06BCBD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D7EF69-6B7E-43C9-B303-C2279B3DF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6FC5B6-E695-41C7-8CBB-C688085F3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18FEF-7A15-4A95-95C8-BD9D2CBD7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581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B60172-5EAA-4D9A-9F24-D0D35F056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E6435-8121-4A4A-AE5A-2F012B06BCBD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0E1052-D703-4C58-8CAC-DEC6F69ED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3427A4-263E-4AF7-89A8-D7A9AD2CE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18FEF-7A15-4A95-95C8-BD9D2CBD7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905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EC70B-8FAB-43BD-9949-8B2C496DA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A93B5-E0DF-4C42-8AE7-2E8A7A4CA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9CC6F9-210D-4D2B-BD66-60BA9D4A3D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E5422A-69CF-4A9A-80DD-31359D250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E6435-8121-4A4A-AE5A-2F012B06BCBD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4A05CF-4083-47DA-8B1B-3CC4A85FE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5715DB-FB9C-4F9C-9CEE-5992BBCDA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18FEF-7A15-4A95-95C8-BD9D2CBD7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927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74E2A-EA14-4842-AA33-3DD9F5991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8E52DB-8B31-4A57-8FED-3DCD2A6168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903D59-C5A6-4593-A1F2-52F9198F17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4E12F7-D8A2-41B6-900B-2A8F6EA3C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E6435-8121-4A4A-AE5A-2F012B06BCBD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AA377F-EAB9-4C7D-90F7-393BF5BAD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2CDA9-7126-4E23-9E86-032C8B92B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B18FEF-7A15-4A95-95C8-BD9D2CBD7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197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92EBEC-0B38-4879-8C45-68ECB611A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68CC53-5E5B-487E-84CE-C3B6184EC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0065CF-F1C1-4E21-ABFA-4D283CE8FE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CE6435-8121-4A4A-AE5A-2F012B06BCBD}" type="datetimeFigureOut">
              <a:rPr lang="en-US" smtClean="0"/>
              <a:t>4/7/2024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40E53E-F701-4AB1-8B07-FF0ECE344E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CDE080-88CB-43E1-966C-B50A9F277F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B18FEF-7A15-4A95-95C8-BD9D2CBD7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812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image" Target="../media/image4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jpeg"/><Relationship Id="rId3" Type="http://schemas.openxmlformats.org/officeDocument/2006/relationships/image" Target="../media/image11.jpeg"/><Relationship Id="rId7" Type="http://schemas.openxmlformats.org/officeDocument/2006/relationships/image" Target="../media/image15.jpeg"/><Relationship Id="rId12" Type="http://schemas.openxmlformats.org/officeDocument/2006/relationships/image" Target="../media/image20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11" Type="http://schemas.openxmlformats.org/officeDocument/2006/relationships/image" Target="../media/image19.png"/><Relationship Id="rId5" Type="http://schemas.openxmlformats.org/officeDocument/2006/relationships/image" Target="../media/image13.jpeg"/><Relationship Id="rId15" Type="http://schemas.openxmlformats.org/officeDocument/2006/relationships/image" Target="../media/image9.jpeg"/><Relationship Id="rId10" Type="http://schemas.openxmlformats.org/officeDocument/2006/relationships/image" Target="../media/image18.png"/><Relationship Id="rId4" Type="http://schemas.openxmlformats.org/officeDocument/2006/relationships/image" Target="../media/image12.jpeg"/><Relationship Id="rId9" Type="http://schemas.openxmlformats.org/officeDocument/2006/relationships/image" Target="../media/image17.jpeg"/><Relationship Id="rId14" Type="http://schemas.openxmlformats.org/officeDocument/2006/relationships/image" Target="../media/image22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5.jpeg"/><Relationship Id="rId7" Type="http://schemas.openxmlformats.org/officeDocument/2006/relationships/image" Target="../media/image29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jpeg"/><Relationship Id="rId5" Type="http://schemas.openxmlformats.org/officeDocument/2006/relationships/image" Target="../media/image27.png"/><Relationship Id="rId4" Type="http://schemas.openxmlformats.org/officeDocument/2006/relationships/image" Target="../media/image26.jpeg"/><Relationship Id="rId9" Type="http://schemas.openxmlformats.org/officeDocument/2006/relationships/image" Target="../media/image31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image" Target="../media/image33.jpeg"/><Relationship Id="rId7" Type="http://schemas.openxmlformats.org/officeDocument/2006/relationships/image" Target="../media/image37.jpe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11" Type="http://schemas.openxmlformats.org/officeDocument/2006/relationships/image" Target="../media/image41.png"/><Relationship Id="rId5" Type="http://schemas.openxmlformats.org/officeDocument/2006/relationships/image" Target="../media/image35.png"/><Relationship Id="rId10" Type="http://schemas.openxmlformats.org/officeDocument/2006/relationships/image" Target="../media/image40.png"/><Relationship Id="rId4" Type="http://schemas.openxmlformats.org/officeDocument/2006/relationships/image" Target="../media/image34.jpeg"/><Relationship Id="rId9" Type="http://schemas.openxmlformats.org/officeDocument/2006/relationships/image" Target="../media/image3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2" name="Picture 4" descr="Asia Continent Main Regions Political Map With Subregions Stock  Illustration - Download Image Now">
            <a:extLst>
              <a:ext uri="{FF2B5EF4-FFF2-40B4-BE49-F238E27FC236}">
                <a16:creationId xmlns:a16="http://schemas.microsoft.com/office/drawing/2014/main" id="{C7403F5C-51EC-4A90-B37A-E78B077E28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1659" y="0"/>
            <a:ext cx="766034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C73DD836-CDCD-40C3-9428-F5ED023825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8947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58612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5 Questions That Will Take You To The Next Level - Jon Stolpe Stretched">
            <a:extLst>
              <a:ext uri="{FF2B5EF4-FFF2-40B4-BE49-F238E27FC236}">
                <a16:creationId xmlns:a16="http://schemas.microsoft.com/office/drawing/2014/main" id="{8E0967BF-2D2A-4FCE-960F-6412F0B3D1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CF59B1B-C570-4654-B1D4-870DD4A4B30A}"/>
              </a:ext>
            </a:extLst>
          </p:cNvPr>
          <p:cNvSpPr txBox="1"/>
          <p:nvPr/>
        </p:nvSpPr>
        <p:spPr>
          <a:xfrm>
            <a:off x="1882588" y="2891118"/>
            <a:ext cx="7504578" cy="1446550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QUESTIONS AND ANSWERS/ DISCUSSIONS/ COMMENTS</a:t>
            </a:r>
            <a:endParaRPr lang="en-US" sz="4400" dirty="0"/>
          </a:p>
        </p:txBody>
      </p:sp>
      <p:pic>
        <p:nvPicPr>
          <p:cNvPr id="8196" name="Picture 4" descr="รูปภาพThank You – เลือกดูภาพถ่ายสต็อก เวกเตอร์ และวิดีโอ279,026 | Adobe  Stock">
            <a:extLst>
              <a:ext uri="{FF2B5EF4-FFF2-40B4-BE49-F238E27FC236}">
                <a16:creationId xmlns:a16="http://schemas.microsoft.com/office/drawing/2014/main" id="{A28AA287-7197-4B4B-B594-8C59A535F3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8576" y="4886770"/>
            <a:ext cx="4083424" cy="1971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2CA5C7-892D-42CD-B757-6BD1D590C20F}"/>
              </a:ext>
            </a:extLst>
          </p:cNvPr>
          <p:cNvSpPr txBox="1"/>
          <p:nvPr/>
        </p:nvSpPr>
        <p:spPr>
          <a:xfrm>
            <a:off x="279027" y="186120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https://www.kmutt.ac.th/sfa/list-scholarships/</a:t>
            </a:r>
          </a:p>
        </p:txBody>
      </p:sp>
    </p:spTree>
    <p:extLst>
      <p:ext uri="{BB962C8B-B14F-4D97-AF65-F5344CB8AC3E}">
        <p14:creationId xmlns:p14="http://schemas.microsoft.com/office/powerpoint/2010/main" val="658191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68AFC-2DB7-40FB-AA7F-69E06CB29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37534"/>
          </a:xfrm>
          <a:solidFill>
            <a:schemeClr val="accent6">
              <a:lumMod val="40000"/>
              <a:lumOff val="60000"/>
            </a:schemeClr>
          </a:solidFill>
        </p:spPr>
        <p:txBody>
          <a:bodyPr/>
          <a:lstStyle/>
          <a:p>
            <a:r>
              <a:rPr lang="en-US" dirty="0"/>
              <a:t>				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0E3C2-7C96-4C49-91A9-E58E4C441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2" y="737534"/>
            <a:ext cx="12192000" cy="6120466"/>
          </a:xfrm>
          <a:solidFill>
            <a:schemeClr val="accent6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Why Study Asia?</a:t>
            </a:r>
          </a:p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Popular destinations for study abroad in Asia</a:t>
            </a:r>
          </a:p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Factors to consider when choosing Asia</a:t>
            </a:r>
          </a:p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Common Application Requirement</a:t>
            </a:r>
          </a:p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Overview and Process (Stages) of Application</a:t>
            </a:r>
          </a:p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Common scholarship in Japan, China &amp; Thailand</a:t>
            </a:r>
          </a:p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Common scholarship in other Asian countries</a:t>
            </a:r>
          </a:p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Ø"/>
            </a:pP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QUESTIONS AND ANSWERS/ DISCUSSIONS/ COMMENTS</a:t>
            </a:r>
          </a:p>
        </p:txBody>
      </p:sp>
      <p:pic>
        <p:nvPicPr>
          <p:cNvPr id="6146" name="Picture 2" descr="NOTIFICATION OF OPENING OF SCHOLARSHIP APPLICATIONS | Personnel Management  Office">
            <a:extLst>
              <a:ext uri="{FF2B5EF4-FFF2-40B4-BE49-F238E27FC236}">
                <a16:creationId xmlns:a16="http://schemas.microsoft.com/office/drawing/2014/main" id="{25B61C5F-4AD7-4299-A382-630BE316E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5623174"/>
            <a:ext cx="2811482" cy="1265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Study Abroad Unit | University of Leicester">
            <a:extLst>
              <a:ext uri="{FF2B5EF4-FFF2-40B4-BE49-F238E27FC236}">
                <a16:creationId xmlns:a16="http://schemas.microsoft.com/office/drawing/2014/main" id="{AB951F27-DD38-44D9-8870-58B53B9871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7071" y="3153544"/>
            <a:ext cx="2684929" cy="1996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The Best Places To Study Abroad: Where Should You Go? – Forbes Advisor">
            <a:extLst>
              <a:ext uri="{FF2B5EF4-FFF2-40B4-BE49-F238E27FC236}">
                <a16:creationId xmlns:a16="http://schemas.microsoft.com/office/drawing/2014/main" id="{7C0E273A-7619-4617-9BA9-C60799D483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5422" y="5784289"/>
            <a:ext cx="2246779" cy="1116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Pros And Cons Of Studying Abroad,” A New Article On Vkool.Com, Reveals  Advantages And Disadvantages Of Studying Abroad - V-kool">
            <a:extLst>
              <a:ext uri="{FF2B5EF4-FFF2-40B4-BE49-F238E27FC236}">
                <a16:creationId xmlns:a16="http://schemas.microsoft.com/office/drawing/2014/main" id="{8E42E689-2136-4115-B396-8163E16E10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5210" y="706674"/>
            <a:ext cx="4081272" cy="2285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8097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99D66-86BF-46C6-A7F1-0C710B618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31663"/>
          </a:xfrm>
          <a:solidFill>
            <a:schemeClr val="accent2">
              <a:lumMod val="20000"/>
              <a:lumOff val="80000"/>
            </a:schemeClr>
          </a:solidFill>
        </p:spPr>
        <p:txBody>
          <a:bodyPr>
            <a:noAutofit/>
          </a:bodyPr>
          <a:lstStyle/>
          <a:p>
            <a:r>
              <a:rPr lang="en-US" sz="8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			WHY ASIA?</a:t>
            </a:r>
            <a:endParaRPr lang="en-US" sz="8000" dirty="0"/>
          </a:p>
        </p:txBody>
      </p:sp>
      <p:pic>
        <p:nvPicPr>
          <p:cNvPr id="1026" name="Picture 2" descr="What Are The Five Regions Of Asia? - WorldAtlas">
            <a:extLst>
              <a:ext uri="{FF2B5EF4-FFF2-40B4-BE49-F238E27FC236}">
                <a16:creationId xmlns:a16="http://schemas.microsoft.com/office/drawing/2014/main" id="{966B233E-3954-476F-86D2-193462693E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806" y="1869141"/>
            <a:ext cx="6175682" cy="4623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olitical map of asia on globe map Stock Illustration by ©michal812  #25716075">
            <a:extLst>
              <a:ext uri="{FF2B5EF4-FFF2-40B4-BE49-F238E27FC236}">
                <a16:creationId xmlns:a16="http://schemas.microsoft.com/office/drawing/2014/main" id="{D0908557-6E12-4FE5-924B-EC95A4538B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6353" y="0"/>
            <a:ext cx="2375647" cy="2375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ully Funded Master Scholarships for International Students, Utrecht  University, Netherlands">
            <a:extLst>
              <a:ext uri="{FF2B5EF4-FFF2-40B4-BE49-F238E27FC236}">
                <a16:creationId xmlns:a16="http://schemas.microsoft.com/office/drawing/2014/main" id="{E2AA3769-7228-4809-8CA2-6BE2B3E7C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5352" y="883962"/>
            <a:ext cx="3046446" cy="1491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47EC81-2347-4CDF-AFC9-8D17B147F263}"/>
              </a:ext>
            </a:extLst>
          </p:cNvPr>
          <p:cNvSpPr txBox="1"/>
          <p:nvPr/>
        </p:nvSpPr>
        <p:spPr>
          <a:xfrm>
            <a:off x="6590613" y="2420102"/>
            <a:ext cx="2647061" cy="5232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Diverse Cultures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BC9055-0BE6-4458-BE2E-FBAE6A8FDEBC}"/>
              </a:ext>
            </a:extLst>
          </p:cNvPr>
          <p:cNvSpPr txBox="1"/>
          <p:nvPr/>
        </p:nvSpPr>
        <p:spPr>
          <a:xfrm>
            <a:off x="6096000" y="3709609"/>
            <a:ext cx="4143935" cy="52322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Educational Opportunities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DC7618-E80D-49A4-BC1C-5609E51A5ABF}"/>
              </a:ext>
            </a:extLst>
          </p:cNvPr>
          <p:cNvSpPr txBox="1"/>
          <p:nvPr/>
        </p:nvSpPr>
        <p:spPr>
          <a:xfrm>
            <a:off x="6719139" y="3083885"/>
            <a:ext cx="2223479" cy="52322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Affordability</a:t>
            </a:r>
            <a:endParaRPr 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52D275-C6B1-4DB2-BA45-B28C35C06644}"/>
              </a:ext>
            </a:extLst>
          </p:cNvPr>
          <p:cNvSpPr txBox="1"/>
          <p:nvPr/>
        </p:nvSpPr>
        <p:spPr>
          <a:xfrm>
            <a:off x="6248173" y="4258389"/>
            <a:ext cx="3800803" cy="5232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Language Acquisition</a:t>
            </a:r>
            <a:endParaRPr lang="en-US" sz="2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3A4699-2043-4729-8055-F763619874EF}"/>
              </a:ext>
            </a:extLst>
          </p:cNvPr>
          <p:cNvSpPr txBox="1"/>
          <p:nvPr/>
        </p:nvSpPr>
        <p:spPr>
          <a:xfrm>
            <a:off x="5831512" y="4873875"/>
            <a:ext cx="6175682" cy="52322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Networking and Career Opportunities</a:t>
            </a:r>
            <a:endParaRPr lang="en-US" sz="28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EBD5A3-F3A6-4485-AB91-CC4E5003B70A}"/>
              </a:ext>
            </a:extLst>
          </p:cNvPr>
          <p:cNvSpPr txBox="1"/>
          <p:nvPr/>
        </p:nvSpPr>
        <p:spPr>
          <a:xfrm>
            <a:off x="6796483" y="5489361"/>
            <a:ext cx="3252493" cy="52322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Global Perspective</a:t>
            </a:r>
            <a:endParaRPr lang="en-US" sz="2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D7E7CB7-30F2-4DDA-89E4-E4213E1C14BF}"/>
              </a:ext>
            </a:extLst>
          </p:cNvPr>
          <p:cNvSpPr txBox="1"/>
          <p:nvPr/>
        </p:nvSpPr>
        <p:spPr>
          <a:xfrm>
            <a:off x="6796483" y="6163382"/>
            <a:ext cx="3041044" cy="523220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Personal Growth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82330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911E8-416D-40A5-B58B-9E7D937D6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01477"/>
          </a:xfrm>
          <a:solidFill>
            <a:srgbClr val="00B0F0"/>
          </a:solidFill>
        </p:spPr>
        <p:txBody>
          <a:bodyPr>
            <a:normAutofit fontScale="90000"/>
          </a:bodyPr>
          <a:lstStyle/>
          <a:p>
            <a:r>
              <a:rPr lang="en-US" dirty="0"/>
              <a:t>POPULAR DESTINATION FOR STUDY ABROAD IN ASIA</a:t>
            </a:r>
          </a:p>
        </p:txBody>
      </p:sp>
      <p:pic>
        <p:nvPicPr>
          <p:cNvPr id="4100" name="Picture 4" descr="No photo description available.">
            <a:extLst>
              <a:ext uri="{FF2B5EF4-FFF2-40B4-BE49-F238E27FC236}">
                <a16:creationId xmlns:a16="http://schemas.microsoft.com/office/drawing/2014/main" id="{BEE01029-5A24-4DEB-AF1E-3B86C1001A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18" y="1777240"/>
            <a:ext cx="5735363" cy="5342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6" descr="10 Best Countries to Study Abroad in Asia - 2024">
            <a:extLst>
              <a:ext uri="{FF2B5EF4-FFF2-40B4-BE49-F238E27FC236}">
                <a16:creationId xmlns:a16="http://schemas.microsoft.com/office/drawing/2014/main" id="{7A9327B1-A90A-4A07-A3A7-5DA7EA2ED4F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108" name="Picture 12" descr="Student Life and Study Abroad Blogs - THE">
            <a:extLst>
              <a:ext uri="{FF2B5EF4-FFF2-40B4-BE49-F238E27FC236}">
                <a16:creationId xmlns:a16="http://schemas.microsoft.com/office/drawing/2014/main" id="{9D2317C3-7B53-4758-8BA3-E872803450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6741" y="634617"/>
            <a:ext cx="2855259" cy="1904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 descr="Travel from Singapore to Thailand: All you need to know (2023) - Wise">
            <a:extLst>
              <a:ext uri="{FF2B5EF4-FFF2-40B4-BE49-F238E27FC236}">
                <a16:creationId xmlns:a16="http://schemas.microsoft.com/office/drawing/2014/main" id="{29F9F5C8-6F49-422D-B01C-63C9548448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5363" y="2979326"/>
            <a:ext cx="3050908" cy="1716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4" name="Picture 18" descr="South Korea: Important Things to Know">
            <a:extLst>
              <a:ext uri="{FF2B5EF4-FFF2-40B4-BE49-F238E27FC236}">
                <a16:creationId xmlns:a16="http://schemas.microsoft.com/office/drawing/2014/main" id="{4372D7C7-2F2E-4B34-AEE4-47E37EF076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4771" y="2703829"/>
            <a:ext cx="2857230" cy="1904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6" name="Picture 20" descr="Japan Travel Guide - Destinations">
            <a:extLst>
              <a:ext uri="{FF2B5EF4-FFF2-40B4-BE49-F238E27FC236}">
                <a16:creationId xmlns:a16="http://schemas.microsoft.com/office/drawing/2014/main" id="{AFF34276-625D-402B-A0BB-9C9AD0D1D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1997" y="699136"/>
            <a:ext cx="2857232" cy="1904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8" name="Picture 22" descr="China Update 2023: Regaining Growth and Momentum After the Pandemic |  Australian National University">
            <a:extLst>
              <a:ext uri="{FF2B5EF4-FFF2-40B4-BE49-F238E27FC236}">
                <a16:creationId xmlns:a16="http://schemas.microsoft.com/office/drawing/2014/main" id="{A23B14C8-E307-4352-83FA-40C9334DF4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6916" y="5273150"/>
            <a:ext cx="2991270" cy="1569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20" name="Picture 24" descr="China | Events, People, Dates, Flag, Map, &amp; Facts | Britannica">
            <a:extLst>
              <a:ext uri="{FF2B5EF4-FFF2-40B4-BE49-F238E27FC236}">
                <a16:creationId xmlns:a16="http://schemas.microsoft.com/office/drawing/2014/main" id="{D79F7509-35C3-48E9-AA36-16992A7F7B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6916" y="6071996"/>
            <a:ext cx="1102967" cy="73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22" name="Picture 26">
            <a:extLst>
              <a:ext uri="{FF2B5EF4-FFF2-40B4-BE49-F238E27FC236}">
                <a16:creationId xmlns:a16="http://schemas.microsoft.com/office/drawing/2014/main" id="{441DE6F9-C368-4113-888D-AD08291154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2924" y="3893348"/>
            <a:ext cx="1072954" cy="715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24" name="Picture 28" descr="Thailand | History, Flag, Map, Population, Language, Government, &amp; Facts |  Britannica">
            <a:extLst>
              <a:ext uri="{FF2B5EF4-FFF2-40B4-BE49-F238E27FC236}">
                <a16:creationId xmlns:a16="http://schemas.microsoft.com/office/drawing/2014/main" id="{CF8EEDF4-CA43-4CC6-A14D-C702F05A60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6535" y="4165289"/>
            <a:ext cx="845135" cy="562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26" name="Picture 30">
            <a:extLst>
              <a:ext uri="{FF2B5EF4-FFF2-40B4-BE49-F238E27FC236}">
                <a16:creationId xmlns:a16="http://schemas.microsoft.com/office/drawing/2014/main" id="{DA66D3BB-1C7C-489D-8B74-118EC30897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1997" y="1936376"/>
            <a:ext cx="1105957" cy="735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28" name="Picture 32" descr="ธงชาติสิงคโปร์ - วิกิพีเดีย">
            <a:extLst>
              <a:ext uri="{FF2B5EF4-FFF2-40B4-BE49-F238E27FC236}">
                <a16:creationId xmlns:a16="http://schemas.microsoft.com/office/drawing/2014/main" id="{69285D43-EB37-41FE-B062-8F05EDF40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4771" y="1777240"/>
            <a:ext cx="1195388" cy="795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30" name="Picture 34">
            <a:extLst>
              <a:ext uri="{FF2B5EF4-FFF2-40B4-BE49-F238E27FC236}">
                <a16:creationId xmlns:a16="http://schemas.microsoft.com/office/drawing/2014/main" id="{1DCF0040-8B21-4CE7-BD7D-BF8FF80E5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8988" y="5155127"/>
            <a:ext cx="2857230" cy="1650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32" name="Picture 36">
            <a:extLst>
              <a:ext uri="{FF2B5EF4-FFF2-40B4-BE49-F238E27FC236}">
                <a16:creationId xmlns:a16="http://schemas.microsoft.com/office/drawing/2014/main" id="{1284EFAE-CBA8-4836-9BEF-508BF76C54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8988" y="6237407"/>
            <a:ext cx="806823" cy="568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Fully Funded Master Scholarships for International Students, Utrecht  University, Netherlands">
            <a:extLst>
              <a:ext uri="{FF2B5EF4-FFF2-40B4-BE49-F238E27FC236}">
                <a16:creationId xmlns:a16="http://schemas.microsoft.com/office/drawing/2014/main" id="{D9C3E444-C08C-4D37-B24A-777A8E180F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1343" y="523084"/>
            <a:ext cx="3046446" cy="1491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2578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8 of the Best Places to Study Abroad in Asia | Top Universities">
            <a:extLst>
              <a:ext uri="{FF2B5EF4-FFF2-40B4-BE49-F238E27FC236}">
                <a16:creationId xmlns:a16="http://schemas.microsoft.com/office/drawing/2014/main" id="{16C1305B-2561-4F6B-8ED5-0FA24F4FEF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8251" y="4518212"/>
            <a:ext cx="6293749" cy="2339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8 of the Best Places to Study Abroad in Asia | Top Universities">
            <a:extLst>
              <a:ext uri="{FF2B5EF4-FFF2-40B4-BE49-F238E27FC236}">
                <a16:creationId xmlns:a16="http://schemas.microsoft.com/office/drawing/2014/main" id="{B063BFC8-B431-420D-8A97-0C2291A877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18212"/>
            <a:ext cx="6010836" cy="2339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8 of the Best Places to Study Abroad in Asia | Top Universities">
            <a:extLst>
              <a:ext uri="{FF2B5EF4-FFF2-40B4-BE49-F238E27FC236}">
                <a16:creationId xmlns:a16="http://schemas.microsoft.com/office/drawing/2014/main" id="{71631D9F-6B49-4B99-9F49-F768E6AF56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78759"/>
            <a:ext cx="6293749" cy="2339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8 of the Best Places to Study Abroad in Asia | Top Universities">
            <a:extLst>
              <a:ext uri="{FF2B5EF4-FFF2-40B4-BE49-F238E27FC236}">
                <a16:creationId xmlns:a16="http://schemas.microsoft.com/office/drawing/2014/main" id="{DF01A96A-027C-4697-9C49-FC20DAA33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3749" y="363071"/>
            <a:ext cx="5836550" cy="2339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9ECBB16-6815-452F-9CE1-30FC24F4A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726142"/>
          </a:xfrm>
          <a:solidFill>
            <a:srgbClr val="7030A0"/>
          </a:solidFill>
        </p:spPr>
        <p:txBody>
          <a:bodyPr>
            <a:normAutofit/>
          </a:bodyPr>
          <a:lstStyle/>
          <a:p>
            <a:r>
              <a:rPr lang="en-US" dirty="0"/>
              <a:t>	</a:t>
            </a:r>
            <a:r>
              <a:rPr lang="en-US" dirty="0">
                <a:solidFill>
                  <a:schemeClr val="bg1"/>
                </a:solidFill>
              </a:rPr>
              <a:t>FACTORS TO CONSIDER WHEN CHOOSING ASIA 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6020C464-5BF9-433D-9417-7BDCFEEC74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7844919"/>
              </p:ext>
            </p:extLst>
          </p:nvPr>
        </p:nvGraphicFramePr>
        <p:xfrm>
          <a:off x="-26895" y="1512794"/>
          <a:ext cx="12218895" cy="4812806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1425389">
                  <a:extLst>
                    <a:ext uri="{9D8B030D-6E8A-4147-A177-3AD203B41FA5}">
                      <a16:colId xmlns:a16="http://schemas.microsoft.com/office/drawing/2014/main" val="2899039649"/>
                    </a:ext>
                  </a:extLst>
                </a:gridCol>
                <a:gridCol w="1075764">
                  <a:extLst>
                    <a:ext uri="{9D8B030D-6E8A-4147-A177-3AD203B41FA5}">
                      <a16:colId xmlns:a16="http://schemas.microsoft.com/office/drawing/2014/main" val="2512523614"/>
                    </a:ext>
                  </a:extLst>
                </a:gridCol>
                <a:gridCol w="954741">
                  <a:extLst>
                    <a:ext uri="{9D8B030D-6E8A-4147-A177-3AD203B41FA5}">
                      <a16:colId xmlns:a16="http://schemas.microsoft.com/office/drawing/2014/main" val="989889355"/>
                    </a:ext>
                  </a:extLst>
                </a:gridCol>
                <a:gridCol w="900953">
                  <a:extLst>
                    <a:ext uri="{9D8B030D-6E8A-4147-A177-3AD203B41FA5}">
                      <a16:colId xmlns:a16="http://schemas.microsoft.com/office/drawing/2014/main" val="2078516419"/>
                    </a:ext>
                  </a:extLst>
                </a:gridCol>
                <a:gridCol w="1136491">
                  <a:extLst>
                    <a:ext uri="{9D8B030D-6E8A-4147-A177-3AD203B41FA5}">
                      <a16:colId xmlns:a16="http://schemas.microsoft.com/office/drawing/2014/main" val="3763791325"/>
                    </a:ext>
                  </a:extLst>
                </a:gridCol>
                <a:gridCol w="926662">
                  <a:extLst>
                    <a:ext uri="{9D8B030D-6E8A-4147-A177-3AD203B41FA5}">
                      <a16:colId xmlns:a16="http://schemas.microsoft.com/office/drawing/2014/main" val="503148490"/>
                    </a:ext>
                  </a:extLst>
                </a:gridCol>
                <a:gridCol w="926662">
                  <a:extLst>
                    <a:ext uri="{9D8B030D-6E8A-4147-A177-3AD203B41FA5}">
                      <a16:colId xmlns:a16="http://schemas.microsoft.com/office/drawing/2014/main" val="132898608"/>
                    </a:ext>
                  </a:extLst>
                </a:gridCol>
                <a:gridCol w="708126">
                  <a:extLst>
                    <a:ext uri="{9D8B030D-6E8A-4147-A177-3AD203B41FA5}">
                      <a16:colId xmlns:a16="http://schemas.microsoft.com/office/drawing/2014/main" val="153307239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797010285"/>
                    </a:ext>
                  </a:extLst>
                </a:gridCol>
                <a:gridCol w="1089212">
                  <a:extLst>
                    <a:ext uri="{9D8B030D-6E8A-4147-A177-3AD203B41FA5}">
                      <a16:colId xmlns:a16="http://schemas.microsoft.com/office/drawing/2014/main" val="3412794113"/>
                    </a:ext>
                  </a:extLst>
                </a:gridCol>
                <a:gridCol w="1060770">
                  <a:extLst>
                    <a:ext uri="{9D8B030D-6E8A-4147-A177-3AD203B41FA5}">
                      <a16:colId xmlns:a16="http://schemas.microsoft.com/office/drawing/2014/main" val="1085574736"/>
                    </a:ext>
                  </a:extLst>
                </a:gridCol>
                <a:gridCol w="1099725">
                  <a:extLst>
                    <a:ext uri="{9D8B030D-6E8A-4147-A177-3AD203B41FA5}">
                      <a16:colId xmlns:a16="http://schemas.microsoft.com/office/drawing/2014/main" val="12412150"/>
                    </a:ext>
                  </a:extLst>
                </a:gridCol>
              </a:tblGrid>
              <a:tr h="78229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Factor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China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Japan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Thailand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Singapore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South Korea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Taiwan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Qatar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Saudi Arabia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Malaysia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Turkey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</a:rPr>
                        <a:t>UAE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05518903"/>
                  </a:ext>
                </a:extLst>
              </a:tr>
              <a:tr h="65638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Visa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27526453"/>
                  </a:ext>
                </a:extLst>
              </a:tr>
              <a:tr h="64991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Affordability/Cost of Living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***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***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**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***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****</a:t>
                      </a:r>
                      <a:endParaRPr lang="en-US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23031607"/>
                  </a:ext>
                </a:extLst>
              </a:tr>
              <a:tr h="1050824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Scholarships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5229861"/>
                  </a:ext>
                </a:extLst>
              </a:tr>
              <a:tr h="1455835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</a:rPr>
                        <a:t>Language (Ease of communication in English)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*****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951033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4941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D93C0-7D80-414D-8AD5-CA5CB0E1F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1101"/>
            <a:ext cx="12192000" cy="589616"/>
          </a:xfrm>
          <a:solidFill>
            <a:srgbClr val="00B0F0"/>
          </a:solidFill>
        </p:spPr>
        <p:txBody>
          <a:bodyPr>
            <a:normAutofit fontScale="90000"/>
          </a:bodyPr>
          <a:lstStyle/>
          <a:p>
            <a:r>
              <a:rPr lang="en-US" dirty="0"/>
              <a:t>	OVERVIEW and PROCESS (STAGES) OF APPLICATION 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C44BB1B8-8C94-409F-8CD3-2B7758B63E33}"/>
              </a:ext>
            </a:extLst>
          </p:cNvPr>
          <p:cNvSpPr/>
          <p:nvPr/>
        </p:nvSpPr>
        <p:spPr>
          <a:xfrm>
            <a:off x="-28972" y="738502"/>
            <a:ext cx="2219886" cy="1961029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RESEARCH </a:t>
            </a:r>
          </a:p>
          <a:p>
            <a:pPr algn="ctr"/>
            <a:r>
              <a:rPr lang="en-US" sz="1200" dirty="0"/>
              <a:t>Universities</a:t>
            </a:r>
          </a:p>
          <a:p>
            <a:pPr algn="ctr"/>
            <a:r>
              <a:rPr lang="en-US" sz="1200" dirty="0"/>
              <a:t>Funding options</a:t>
            </a:r>
          </a:p>
          <a:p>
            <a:pPr algn="ctr"/>
            <a:r>
              <a:rPr lang="en-US" sz="1200" dirty="0"/>
              <a:t>Countries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AF650860-FAD8-45BC-AB03-F1B26D60BD4A}"/>
              </a:ext>
            </a:extLst>
          </p:cNvPr>
          <p:cNvSpPr/>
          <p:nvPr/>
        </p:nvSpPr>
        <p:spPr>
          <a:xfrm>
            <a:off x="2063927" y="702810"/>
            <a:ext cx="2430360" cy="2162486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DOCUMENTATION</a:t>
            </a:r>
          </a:p>
          <a:p>
            <a:pPr algn="ctr"/>
            <a:r>
              <a:rPr lang="en-US" sz="1200" dirty="0"/>
              <a:t>Transcript</a:t>
            </a:r>
          </a:p>
          <a:p>
            <a:pPr algn="ctr"/>
            <a:r>
              <a:rPr lang="en-US" sz="1200" dirty="0"/>
              <a:t>Language Proficiency</a:t>
            </a:r>
          </a:p>
          <a:p>
            <a:pPr algn="ctr"/>
            <a:r>
              <a:rPr lang="en-US" sz="1200" dirty="0"/>
              <a:t>Passport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E88D6AE-62C6-4407-97EB-63E30036B618}"/>
              </a:ext>
            </a:extLst>
          </p:cNvPr>
          <p:cNvSpPr/>
          <p:nvPr/>
        </p:nvSpPr>
        <p:spPr>
          <a:xfrm>
            <a:off x="4437748" y="658473"/>
            <a:ext cx="2303373" cy="2234452"/>
          </a:xfrm>
          <a:prstGeom prst="rightArrow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 PROCESS</a:t>
            </a:r>
          </a:p>
          <a:p>
            <a:pPr algn="ctr"/>
            <a:r>
              <a:rPr lang="en-US" sz="1200" dirty="0"/>
              <a:t>Essays. Cold email, LOR, account creation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3CC8A12B-FCFD-4209-8615-0401FDA343E6}"/>
              </a:ext>
            </a:extLst>
          </p:cNvPr>
          <p:cNvSpPr/>
          <p:nvPr/>
        </p:nvSpPr>
        <p:spPr>
          <a:xfrm>
            <a:off x="6743941" y="572656"/>
            <a:ext cx="2516843" cy="2126875"/>
          </a:xfrm>
          <a:prstGeom prst="rightArrow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SUBMIT AND MONITOR</a:t>
            </a:r>
          </a:p>
          <a:p>
            <a:pPr algn="ctr"/>
            <a:r>
              <a:rPr lang="en-US" sz="1200" dirty="0"/>
              <a:t>Regular email check</a:t>
            </a:r>
          </a:p>
        </p:txBody>
      </p:sp>
      <p:sp>
        <p:nvSpPr>
          <p:cNvPr id="19" name="Arrow: Left-Right 18">
            <a:extLst>
              <a:ext uri="{FF2B5EF4-FFF2-40B4-BE49-F238E27FC236}">
                <a16:creationId xmlns:a16="http://schemas.microsoft.com/office/drawing/2014/main" id="{FA3527F7-08A7-47C7-9E90-8DEAC977582D}"/>
              </a:ext>
            </a:extLst>
          </p:cNvPr>
          <p:cNvSpPr/>
          <p:nvPr/>
        </p:nvSpPr>
        <p:spPr>
          <a:xfrm>
            <a:off x="9306316" y="1077600"/>
            <a:ext cx="2528596" cy="1046676"/>
          </a:xfrm>
          <a:prstGeom prst="left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Arrow: Curved Left 20">
            <a:extLst>
              <a:ext uri="{FF2B5EF4-FFF2-40B4-BE49-F238E27FC236}">
                <a16:creationId xmlns:a16="http://schemas.microsoft.com/office/drawing/2014/main" id="{1910DAD2-2AFA-4701-AEDA-290608221274}"/>
              </a:ext>
            </a:extLst>
          </p:cNvPr>
          <p:cNvSpPr/>
          <p:nvPr/>
        </p:nvSpPr>
        <p:spPr>
          <a:xfrm>
            <a:off x="10476439" y="1784053"/>
            <a:ext cx="1691820" cy="3077261"/>
          </a:xfrm>
          <a:prstGeom prst="curvedLef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92D050"/>
                </a:solidFill>
              </a:rPr>
              <a:t>ACCEPT</a:t>
            </a:r>
          </a:p>
        </p:txBody>
      </p:sp>
      <p:sp>
        <p:nvSpPr>
          <p:cNvPr id="22" name="Arrow: Curved Left 21">
            <a:extLst>
              <a:ext uri="{FF2B5EF4-FFF2-40B4-BE49-F238E27FC236}">
                <a16:creationId xmlns:a16="http://schemas.microsoft.com/office/drawing/2014/main" id="{0A8402B2-03F8-4373-8949-0990530B7AEC}"/>
              </a:ext>
            </a:extLst>
          </p:cNvPr>
          <p:cNvSpPr/>
          <p:nvPr/>
        </p:nvSpPr>
        <p:spPr>
          <a:xfrm>
            <a:off x="9806600" y="1815420"/>
            <a:ext cx="1102114" cy="1707775"/>
          </a:xfrm>
          <a:prstGeom prst="curved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REJECT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75BD891-AA13-41D7-9473-8AA17100EC94}"/>
              </a:ext>
            </a:extLst>
          </p:cNvPr>
          <p:cNvSpPr/>
          <p:nvPr/>
        </p:nvSpPr>
        <p:spPr>
          <a:xfrm>
            <a:off x="9594131" y="1015815"/>
            <a:ext cx="2003720" cy="930726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REJECTION</a:t>
            </a:r>
          </a:p>
          <a:p>
            <a:pPr algn="ctr"/>
            <a:r>
              <a:rPr lang="en-US" dirty="0"/>
              <a:t>ACCEPTANCE</a:t>
            </a:r>
          </a:p>
        </p:txBody>
      </p:sp>
      <p:cxnSp>
        <p:nvCxnSpPr>
          <p:cNvPr id="29" name="Connector: Curved 28">
            <a:extLst>
              <a:ext uri="{FF2B5EF4-FFF2-40B4-BE49-F238E27FC236}">
                <a16:creationId xmlns:a16="http://schemas.microsoft.com/office/drawing/2014/main" id="{1FEE5D73-755A-4DA3-9B62-AF37BE8A1D8B}"/>
              </a:ext>
            </a:extLst>
          </p:cNvPr>
          <p:cNvCxnSpPr>
            <a:cxnSpLocks/>
            <a:endCxn id="4" idx="2"/>
          </p:cNvCxnSpPr>
          <p:nvPr/>
        </p:nvCxnSpPr>
        <p:spPr>
          <a:xfrm rot="10800000">
            <a:off x="1210401" y="2699531"/>
            <a:ext cx="8844787" cy="532738"/>
          </a:xfrm>
          <a:prstGeom prst="curvedConnector2">
            <a:avLst/>
          </a:prstGeom>
          <a:ln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Curved 34">
            <a:extLst>
              <a:ext uri="{FF2B5EF4-FFF2-40B4-BE49-F238E27FC236}">
                <a16:creationId xmlns:a16="http://schemas.microsoft.com/office/drawing/2014/main" id="{CFED4374-F760-4B94-B23D-5D6F6CFBF122}"/>
              </a:ext>
            </a:extLst>
          </p:cNvPr>
          <p:cNvCxnSpPr>
            <a:cxnSpLocks/>
            <a:stCxn id="22" idx="2"/>
            <a:endCxn id="5" idx="2"/>
          </p:cNvCxnSpPr>
          <p:nvPr/>
        </p:nvCxnSpPr>
        <p:spPr>
          <a:xfrm flipH="1" flipV="1">
            <a:off x="3413044" y="2865296"/>
            <a:ext cx="6393556" cy="382371"/>
          </a:xfrm>
          <a:prstGeom prst="curvedConnector4">
            <a:avLst>
              <a:gd name="adj1" fmla="val -20813"/>
              <a:gd name="adj2" fmla="val -131843"/>
            </a:avLst>
          </a:prstGeom>
          <a:ln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Arrow: Left 57">
            <a:extLst>
              <a:ext uri="{FF2B5EF4-FFF2-40B4-BE49-F238E27FC236}">
                <a16:creationId xmlns:a16="http://schemas.microsoft.com/office/drawing/2014/main" id="{63BAEF95-A75F-4DFE-A9D1-C7ADDEC67CA1}"/>
              </a:ext>
            </a:extLst>
          </p:cNvPr>
          <p:cNvSpPr/>
          <p:nvPr/>
        </p:nvSpPr>
        <p:spPr>
          <a:xfrm>
            <a:off x="5977193" y="3807525"/>
            <a:ext cx="2435153" cy="2013969"/>
          </a:xfrm>
          <a:prstGeom prst="lef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TAKE OFF</a:t>
            </a:r>
          </a:p>
        </p:txBody>
      </p:sp>
      <p:pic>
        <p:nvPicPr>
          <p:cNvPr id="3076" name="Picture 4" descr="Qualitative Research Overview – Media Psychology Research Center">
            <a:extLst>
              <a:ext uri="{FF2B5EF4-FFF2-40B4-BE49-F238E27FC236}">
                <a16:creationId xmlns:a16="http://schemas.microsoft.com/office/drawing/2014/main" id="{C97D89ED-BE95-4107-B670-2D9B2AED7B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92" y="2216581"/>
            <a:ext cx="1343252" cy="1438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The composition of the sections of design documentation">
            <a:extLst>
              <a:ext uri="{FF2B5EF4-FFF2-40B4-BE49-F238E27FC236}">
                <a16:creationId xmlns:a16="http://schemas.microsoft.com/office/drawing/2014/main" id="{422BB59A-C460-4569-A056-A10FE6498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3314" y="2339739"/>
            <a:ext cx="1250694" cy="1349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1" name="Picture 8" descr="Touch &amp; go: IndiGo flight takes off within seconds of landing - Times of  India">
            <a:extLst>
              <a:ext uri="{FF2B5EF4-FFF2-40B4-BE49-F238E27FC236}">
                <a16:creationId xmlns:a16="http://schemas.microsoft.com/office/drawing/2014/main" id="{4215D940-256E-40A3-98E6-BFE7A93CE8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9401" y="5353286"/>
            <a:ext cx="1657385" cy="1564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U.S. increases visa application fee for Nigerians - Vanguard News">
            <a:extLst>
              <a:ext uri="{FF2B5EF4-FFF2-40B4-BE49-F238E27FC236}">
                <a16:creationId xmlns:a16="http://schemas.microsoft.com/office/drawing/2014/main" id="{8689ABCE-C457-44AF-8289-EBDE6BE055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39553" y="5264329"/>
            <a:ext cx="2438063" cy="1353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Welcome to university charaters in gowns Vector Image">
            <a:extLst>
              <a:ext uri="{FF2B5EF4-FFF2-40B4-BE49-F238E27FC236}">
                <a16:creationId xmlns:a16="http://schemas.microsoft.com/office/drawing/2014/main" id="{893AA0CF-FBA1-483D-B305-9475E1F267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3623" y="4826325"/>
            <a:ext cx="2993570" cy="2206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8 Do's And Don'ts When You Apply For A Job Online">
            <a:extLst>
              <a:ext uri="{FF2B5EF4-FFF2-40B4-BE49-F238E27FC236}">
                <a16:creationId xmlns:a16="http://schemas.microsoft.com/office/drawing/2014/main" id="{CF63D00F-2B70-4827-B24B-731B619CD5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216" y="2295801"/>
            <a:ext cx="1227307" cy="1227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Submission Software | Submission Platform | Submit.com">
            <a:extLst>
              <a:ext uri="{FF2B5EF4-FFF2-40B4-BE49-F238E27FC236}">
                <a16:creationId xmlns:a16="http://schemas.microsoft.com/office/drawing/2014/main" id="{EDCAFC36-7140-4B44-B3B1-7FE14DF91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1121" y="2138678"/>
            <a:ext cx="1460122" cy="1384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Arrow: Left 77">
            <a:extLst>
              <a:ext uri="{FF2B5EF4-FFF2-40B4-BE49-F238E27FC236}">
                <a16:creationId xmlns:a16="http://schemas.microsoft.com/office/drawing/2014/main" id="{D2976054-544F-4377-8602-BC2F8F1C8D7A}"/>
              </a:ext>
            </a:extLst>
          </p:cNvPr>
          <p:cNvSpPr/>
          <p:nvPr/>
        </p:nvSpPr>
        <p:spPr>
          <a:xfrm>
            <a:off x="8407904" y="3689267"/>
            <a:ext cx="2132325" cy="2013969"/>
          </a:xfrm>
          <a:prstGeom prst="lef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VISA APP</a:t>
            </a:r>
          </a:p>
          <a:p>
            <a:pPr algn="ctr"/>
            <a:r>
              <a:rPr lang="en-US" sz="2000" dirty="0"/>
              <a:t>FLIGHT BOOK</a:t>
            </a:r>
          </a:p>
        </p:txBody>
      </p:sp>
      <p:pic>
        <p:nvPicPr>
          <p:cNvPr id="3090" name="Picture 18" descr="รูปภาพCongrats – เลือกดูภาพถ่ายสต็อก เวกเตอร์ และวิดีโอ2,469,236 | Adobe  Stock">
            <a:extLst>
              <a:ext uri="{FF2B5EF4-FFF2-40B4-BE49-F238E27FC236}">
                <a16:creationId xmlns:a16="http://schemas.microsoft.com/office/drawing/2014/main" id="{08329727-F457-4CF2-A1E9-17A17D8C10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600" y="5435651"/>
            <a:ext cx="2595703" cy="1186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3525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1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4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9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4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7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2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0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0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0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0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30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30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11" grpId="0" animBg="1"/>
      <p:bldP spid="19" grpId="0" animBg="1"/>
      <p:bldP spid="21" grpId="0" animBg="1"/>
      <p:bldP spid="22" grpId="0" animBg="1"/>
      <p:bldP spid="23" grpId="0" animBg="1"/>
      <p:bldP spid="58" grpId="0" animBg="1"/>
      <p:bldP spid="7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692C-E83F-40BF-9FDB-E96998C659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847164"/>
          </a:xfrm>
          <a:solidFill>
            <a:schemeClr val="accent2">
              <a:lumMod val="40000"/>
              <a:lumOff val="60000"/>
            </a:schemeClr>
          </a:solidFill>
        </p:spPr>
        <p:txBody>
          <a:bodyPr>
            <a:normAutofit/>
          </a:bodyPr>
          <a:lstStyle/>
          <a:p>
            <a:r>
              <a:rPr lang="en-US" dirty="0"/>
              <a:t>	COMMON APPLICATION REQUIREMENT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A66EF0-A603-4116-99DE-BE6C77684EE0}"/>
              </a:ext>
            </a:extLst>
          </p:cNvPr>
          <p:cNvSpPr txBox="1"/>
          <p:nvPr/>
        </p:nvSpPr>
        <p:spPr>
          <a:xfrm>
            <a:off x="4411876" y="3193608"/>
            <a:ext cx="2464174" cy="37555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Internationa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l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 Passport</a:t>
            </a:r>
          </a:p>
        </p:txBody>
      </p:sp>
      <p:pic>
        <p:nvPicPr>
          <p:cNvPr id="5122" name="Picture 2" descr="How to Apply for an International Passport in Nigeria - Insight.ng">
            <a:extLst>
              <a:ext uri="{FF2B5EF4-FFF2-40B4-BE49-F238E27FC236}">
                <a16:creationId xmlns:a16="http://schemas.microsoft.com/office/drawing/2014/main" id="{1D0F11B5-54E4-4FDA-BBF1-C0ED9EA00B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7569" y="1174725"/>
            <a:ext cx="2571423" cy="1929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What Are Academic Transcript">
            <a:extLst>
              <a:ext uri="{FF2B5EF4-FFF2-40B4-BE49-F238E27FC236}">
                <a16:creationId xmlns:a16="http://schemas.microsoft.com/office/drawing/2014/main" id="{96A8269A-3341-44E3-ABA9-3CD0ECF10A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0690" y="3909791"/>
            <a:ext cx="2464174" cy="2410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84B7B36-77E9-43FA-B0A8-E1F7452EF1ED}"/>
              </a:ext>
            </a:extLst>
          </p:cNvPr>
          <p:cNvSpPr txBox="1"/>
          <p:nvPr/>
        </p:nvSpPr>
        <p:spPr>
          <a:xfrm>
            <a:off x="4313131" y="6382203"/>
            <a:ext cx="2464174" cy="3755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Academic Transcripts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76CE87-2990-44C3-88F9-3A7EEE87171A}"/>
              </a:ext>
            </a:extLst>
          </p:cNvPr>
          <p:cNvSpPr txBox="1"/>
          <p:nvPr/>
        </p:nvSpPr>
        <p:spPr>
          <a:xfrm>
            <a:off x="1" y="799974"/>
            <a:ext cx="3735853" cy="532903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BEFORE APPLICATION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A4E955-E6DB-4F1D-B77C-A9E3554CF7F6}"/>
              </a:ext>
            </a:extLst>
          </p:cNvPr>
          <p:cNvSpPr txBox="1"/>
          <p:nvPr/>
        </p:nvSpPr>
        <p:spPr>
          <a:xfrm>
            <a:off x="8456147" y="847165"/>
            <a:ext cx="3735853" cy="532903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DURING APPLICATION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2FDCFE6-0AC6-41CE-9CB0-53E5ABF8315D}"/>
              </a:ext>
            </a:extLst>
          </p:cNvPr>
          <p:cNvCxnSpPr>
            <a:cxnSpLocks/>
          </p:cNvCxnSpPr>
          <p:nvPr/>
        </p:nvCxnSpPr>
        <p:spPr>
          <a:xfrm>
            <a:off x="7000682" y="1175981"/>
            <a:ext cx="0" cy="5990069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5128" name="Picture 8" descr="5,091 Recommendation Letter Images, Stock Photos, 3D objects, &amp; Vectors |  Shutterstock">
            <a:extLst>
              <a:ext uri="{FF2B5EF4-FFF2-40B4-BE49-F238E27FC236}">
                <a16:creationId xmlns:a16="http://schemas.microsoft.com/office/drawing/2014/main" id="{A05D5985-7AFF-4903-BDF0-1AE12077AA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2432" y="1512395"/>
            <a:ext cx="2539258" cy="1405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How to write a research proposal - Paperpile">
            <a:extLst>
              <a:ext uri="{FF2B5EF4-FFF2-40B4-BE49-F238E27FC236}">
                <a16:creationId xmlns:a16="http://schemas.microsoft.com/office/drawing/2014/main" id="{9F616D50-A7AD-4162-9D37-A00A467CD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9572" y="1292757"/>
            <a:ext cx="1892225" cy="1892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FB19637-4B8D-40F8-AC93-F55314F7DF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92225" y="1295991"/>
            <a:ext cx="2368465" cy="26138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8848273C-3DD5-45C9-9F24-F169C052D3EF}"/>
              </a:ext>
            </a:extLst>
          </p:cNvPr>
          <p:cNvSpPr txBox="1"/>
          <p:nvPr/>
        </p:nvSpPr>
        <p:spPr>
          <a:xfrm>
            <a:off x="897580" y="3894853"/>
            <a:ext cx="2337278" cy="37555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Academic Certificate</a:t>
            </a:r>
          </a:p>
        </p:txBody>
      </p:sp>
      <p:pic>
        <p:nvPicPr>
          <p:cNvPr id="5136" name="Picture 16" descr="Bsc Certificate | PDF">
            <a:extLst>
              <a:ext uri="{FF2B5EF4-FFF2-40B4-BE49-F238E27FC236}">
                <a16:creationId xmlns:a16="http://schemas.microsoft.com/office/drawing/2014/main" id="{CC0E87F4-CEED-4A86-A04A-D8D7FBCF6B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57" y="1292757"/>
            <a:ext cx="1894651" cy="2602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78E8B8F-0B40-44BA-82B2-1B431CCC517B}"/>
              </a:ext>
            </a:extLst>
          </p:cNvPr>
          <p:cNvSpPr txBox="1"/>
          <p:nvPr/>
        </p:nvSpPr>
        <p:spPr>
          <a:xfrm>
            <a:off x="61846" y="6342748"/>
            <a:ext cx="3054142" cy="375552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ordia New" panose="020B0304020202020204" pitchFamily="34" charset="-34"/>
              </a:rPr>
              <a:t>English Language Proficiency</a:t>
            </a:r>
          </a:p>
        </p:txBody>
      </p:sp>
      <p:pic>
        <p:nvPicPr>
          <p:cNvPr id="5140" name="Picture 20" descr="How Fluent Are You: Language Proficiency Levels">
            <a:extLst>
              <a:ext uri="{FF2B5EF4-FFF2-40B4-BE49-F238E27FC236}">
                <a16:creationId xmlns:a16="http://schemas.microsoft.com/office/drawing/2014/main" id="{050E38F5-3DD9-43C5-A753-29B71D8C32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46" y="4693024"/>
            <a:ext cx="3901645" cy="1625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2" name="Picture 22" descr="CV vs Resume - 5+ Key Differences in 2024 [w/ Examples]">
            <a:extLst>
              <a:ext uri="{FF2B5EF4-FFF2-40B4-BE49-F238E27FC236}">
                <a16:creationId xmlns:a16="http://schemas.microsoft.com/office/drawing/2014/main" id="{6C74C5BF-5832-4267-A9C5-40E1D4131A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4856" y="3104391"/>
            <a:ext cx="2260482" cy="2406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4" name="Picture 24" descr="FREE Motivation Letter Templates &amp; Examples - Edit Online &amp; Download |  Template.net">
            <a:extLst>
              <a:ext uri="{FF2B5EF4-FFF2-40B4-BE49-F238E27FC236}">
                <a16:creationId xmlns:a16="http://schemas.microsoft.com/office/drawing/2014/main" id="{38897389-B8E0-457D-A440-9037CB5ED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9471" y="3078985"/>
            <a:ext cx="1817636" cy="2115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46" name="Picture 26" descr="Research and Publication – Ruby-Jo Education Centre">
            <a:extLst>
              <a:ext uri="{FF2B5EF4-FFF2-40B4-BE49-F238E27FC236}">
                <a16:creationId xmlns:a16="http://schemas.microsoft.com/office/drawing/2014/main" id="{DDB756EA-279E-4A28-89B8-9E557552D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2797" y="5475858"/>
            <a:ext cx="31623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7699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23" grpId="0" animBg="1"/>
      <p:bldP spid="2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987FD-DCA5-44CB-890A-655D0CEDA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929"/>
            <a:ext cx="12192000" cy="621083"/>
          </a:xfrm>
          <a:solidFill>
            <a:schemeClr val="accent4">
              <a:lumMod val="40000"/>
              <a:lumOff val="60000"/>
            </a:schemeClr>
          </a:solidFill>
        </p:spPr>
        <p:txBody>
          <a:bodyPr>
            <a:normAutofit fontScale="90000"/>
          </a:bodyPr>
          <a:lstStyle/>
          <a:p>
            <a:r>
              <a:rPr lang="en-US" dirty="0"/>
              <a:t>COMMON SCHOLARSHIP IN JAPAN, CHINA &amp; THAILAND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01A7D64-CFD9-4F51-8BF6-928639ED16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9206391"/>
              </p:ext>
            </p:extLst>
          </p:nvPr>
        </p:nvGraphicFramePr>
        <p:xfrm>
          <a:off x="2306171" y="856125"/>
          <a:ext cx="7579658" cy="193384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718789">
                  <a:extLst>
                    <a:ext uri="{9D8B030D-6E8A-4147-A177-3AD203B41FA5}">
                      <a16:colId xmlns:a16="http://schemas.microsoft.com/office/drawing/2014/main" val="906566943"/>
                    </a:ext>
                  </a:extLst>
                </a:gridCol>
                <a:gridCol w="2006618">
                  <a:extLst>
                    <a:ext uri="{9D8B030D-6E8A-4147-A177-3AD203B41FA5}">
                      <a16:colId xmlns:a16="http://schemas.microsoft.com/office/drawing/2014/main" val="1101333682"/>
                    </a:ext>
                  </a:extLst>
                </a:gridCol>
                <a:gridCol w="1854251">
                  <a:extLst>
                    <a:ext uri="{9D8B030D-6E8A-4147-A177-3AD203B41FA5}">
                      <a16:colId xmlns:a16="http://schemas.microsoft.com/office/drawing/2014/main" val="610661511"/>
                    </a:ext>
                  </a:extLst>
                </a:gridCol>
              </a:tblGrid>
              <a:tr h="32912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Scholarship type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Programs/Field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Level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03196522"/>
                  </a:ext>
                </a:extLst>
              </a:tr>
              <a:tr h="32912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MEXT scholarship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Any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All 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5853406"/>
                  </a:ext>
                </a:extLst>
              </a:tr>
              <a:tr h="40470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Honjo International Scholarship Foundation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Any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MSc &amp; PhD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07634853"/>
                  </a:ext>
                </a:extLst>
              </a:tr>
              <a:tr h="62959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Joint Japan World Bank Graduate Scholarship Program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key areas of development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MSc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24808074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D0E5615-F01B-47BD-BD6D-97971E0509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3593240"/>
              </p:ext>
            </p:extLst>
          </p:nvPr>
        </p:nvGraphicFramePr>
        <p:xfrm>
          <a:off x="5517779" y="3014084"/>
          <a:ext cx="6571127" cy="3832987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3658960">
                  <a:extLst>
                    <a:ext uri="{9D8B030D-6E8A-4147-A177-3AD203B41FA5}">
                      <a16:colId xmlns:a16="http://schemas.microsoft.com/office/drawing/2014/main" val="4197739065"/>
                    </a:ext>
                  </a:extLst>
                </a:gridCol>
                <a:gridCol w="1914268">
                  <a:extLst>
                    <a:ext uri="{9D8B030D-6E8A-4147-A177-3AD203B41FA5}">
                      <a16:colId xmlns:a16="http://schemas.microsoft.com/office/drawing/2014/main" val="338901974"/>
                    </a:ext>
                  </a:extLst>
                </a:gridCol>
                <a:gridCol w="997899">
                  <a:extLst>
                    <a:ext uri="{9D8B030D-6E8A-4147-A177-3AD203B41FA5}">
                      <a16:colId xmlns:a16="http://schemas.microsoft.com/office/drawing/2014/main" val="830715932"/>
                    </a:ext>
                  </a:extLst>
                </a:gridCol>
              </a:tblGrid>
              <a:tr h="16573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Scholarship type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Programs/Field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Level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51159453"/>
                  </a:ext>
                </a:extLst>
              </a:tr>
              <a:tr h="21082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Chulabhorn Graduate Institute Scholarship. 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Chemistry, Environment, Biology, medicine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MSc 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34747721"/>
                  </a:ext>
                </a:extLst>
              </a:tr>
              <a:tr h="15621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Graduate Scholarship Program for ASEAN and NON-ASEAN Countries Chulalongkorn 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Chula Graduate programs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MSc &amp; PhD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13016429"/>
                  </a:ext>
                </a:extLst>
              </a:tr>
              <a:tr h="16573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JGSEE Scholarship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Energy and Environment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MSc &amp;PhD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18905089"/>
                  </a:ext>
                </a:extLst>
              </a:tr>
              <a:tr h="16573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Sirindhorn International Institute of Technology (SIIT) Scholarships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Engineering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MSc &amp;PhD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34790069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F802C5E-7787-4DAD-9A18-82AD4350A9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8181218"/>
              </p:ext>
            </p:extLst>
          </p:nvPr>
        </p:nvGraphicFramePr>
        <p:xfrm>
          <a:off x="0" y="3356349"/>
          <a:ext cx="5393577" cy="3490722"/>
        </p:xfrm>
        <a:graphic>
          <a:graphicData uri="http://schemas.openxmlformats.org/drawingml/2006/table">
            <a:tbl>
              <a:tblPr firstRow="1" firstCol="1" bandRow="1">
                <a:tableStyleId>{00A15C55-8517-42AA-B614-E9B94910E393}</a:tableStyleId>
              </a:tblPr>
              <a:tblGrid>
                <a:gridCol w="2696789">
                  <a:extLst>
                    <a:ext uri="{9D8B030D-6E8A-4147-A177-3AD203B41FA5}">
                      <a16:colId xmlns:a16="http://schemas.microsoft.com/office/drawing/2014/main" val="3548568404"/>
                    </a:ext>
                  </a:extLst>
                </a:gridCol>
                <a:gridCol w="898737">
                  <a:extLst>
                    <a:ext uri="{9D8B030D-6E8A-4147-A177-3AD203B41FA5}">
                      <a16:colId xmlns:a16="http://schemas.microsoft.com/office/drawing/2014/main" val="3806290593"/>
                    </a:ext>
                  </a:extLst>
                </a:gridCol>
                <a:gridCol w="1798051">
                  <a:extLst>
                    <a:ext uri="{9D8B030D-6E8A-4147-A177-3AD203B41FA5}">
                      <a16:colId xmlns:a16="http://schemas.microsoft.com/office/drawing/2014/main" val="31875017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Scholarship type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Programs/Field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Level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683180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China Scholarship Council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Any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All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134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Jiangsu Government Scholarship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Any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All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67166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MOFCOM Scholarship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Any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MSc &amp; PhD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188867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Schwarzman Scholars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Any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MSc</a:t>
                      </a:r>
                      <a:endParaRPr lang="en-US" sz="20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366956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Zhengzhou University President Scholarship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 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PhD</a:t>
                      </a:r>
                      <a:endParaRPr lang="en-US" sz="20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16796446"/>
                  </a:ext>
                </a:extLst>
              </a:tr>
            </a:tbl>
          </a:graphicData>
        </a:graphic>
      </p:graphicFrame>
      <p:sp>
        <p:nvSpPr>
          <p:cNvPr id="3" name="Arrow: Right 2">
            <a:extLst>
              <a:ext uri="{FF2B5EF4-FFF2-40B4-BE49-F238E27FC236}">
                <a16:creationId xmlns:a16="http://schemas.microsoft.com/office/drawing/2014/main" id="{B8544EA6-D8C3-4D18-88C6-CB462E9458F4}"/>
              </a:ext>
            </a:extLst>
          </p:cNvPr>
          <p:cNvSpPr/>
          <p:nvPr/>
        </p:nvSpPr>
        <p:spPr>
          <a:xfrm>
            <a:off x="632012" y="908183"/>
            <a:ext cx="1425388" cy="7530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JAPAN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23D63456-4100-4CDF-B2D6-E63818F7DEDD}"/>
              </a:ext>
            </a:extLst>
          </p:cNvPr>
          <p:cNvSpPr/>
          <p:nvPr/>
        </p:nvSpPr>
        <p:spPr>
          <a:xfrm>
            <a:off x="103094" y="2085307"/>
            <a:ext cx="1618130" cy="1271042"/>
          </a:xfrm>
          <a:prstGeom prst="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CHINA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23E0D3C5-5E45-41B5-8201-835E407A4105}"/>
              </a:ext>
            </a:extLst>
          </p:cNvPr>
          <p:cNvSpPr/>
          <p:nvPr/>
        </p:nvSpPr>
        <p:spPr>
          <a:xfrm>
            <a:off x="10717306" y="1661219"/>
            <a:ext cx="1474694" cy="1364369"/>
          </a:xfrm>
          <a:prstGeom prst="downArrow">
            <a:avLst>
              <a:gd name="adj1" fmla="val 50000"/>
              <a:gd name="adj2" fmla="val 61827"/>
            </a:avLst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THAI</a:t>
            </a:r>
          </a:p>
        </p:txBody>
      </p:sp>
    </p:spTree>
    <p:extLst>
      <p:ext uri="{BB962C8B-B14F-4D97-AF65-F5344CB8AC3E}">
        <p14:creationId xmlns:p14="http://schemas.microsoft.com/office/powerpoint/2010/main" val="3237903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16E2E51-0F95-4A26-9D8B-DB60ADF7B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87506"/>
          </a:xfrm>
          <a:solidFill>
            <a:srgbClr val="7030A0"/>
          </a:solidFill>
        </p:spPr>
        <p:txBody>
          <a:bodyPr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000" dirty="0">
                <a:solidFill>
                  <a:schemeClr val="bg1"/>
                </a:solidFill>
              </a:rPr>
              <a:t>COMMON SCHOLARSHIP IN OTHER ASIAN COUNTRIES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72373AF-D20F-432B-BCF3-D88AD7E5C9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8182789"/>
              </p:ext>
            </p:extLst>
          </p:nvPr>
        </p:nvGraphicFramePr>
        <p:xfrm>
          <a:off x="0" y="887506"/>
          <a:ext cx="12192000" cy="5970492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2319740">
                  <a:extLst>
                    <a:ext uri="{9D8B030D-6E8A-4147-A177-3AD203B41FA5}">
                      <a16:colId xmlns:a16="http://schemas.microsoft.com/office/drawing/2014/main" val="3924583568"/>
                    </a:ext>
                  </a:extLst>
                </a:gridCol>
                <a:gridCol w="4832467">
                  <a:extLst>
                    <a:ext uri="{9D8B030D-6E8A-4147-A177-3AD203B41FA5}">
                      <a16:colId xmlns:a16="http://schemas.microsoft.com/office/drawing/2014/main" val="3532238441"/>
                    </a:ext>
                  </a:extLst>
                </a:gridCol>
                <a:gridCol w="3151664">
                  <a:extLst>
                    <a:ext uri="{9D8B030D-6E8A-4147-A177-3AD203B41FA5}">
                      <a16:colId xmlns:a16="http://schemas.microsoft.com/office/drawing/2014/main" val="1996654813"/>
                    </a:ext>
                  </a:extLst>
                </a:gridCol>
                <a:gridCol w="1888129">
                  <a:extLst>
                    <a:ext uri="{9D8B030D-6E8A-4147-A177-3AD203B41FA5}">
                      <a16:colId xmlns:a16="http://schemas.microsoft.com/office/drawing/2014/main" val="1676495938"/>
                    </a:ext>
                  </a:extLst>
                </a:gridCol>
              </a:tblGrid>
              <a:tr h="33509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Country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Scholarship type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Programs/Field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Level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95068742"/>
                  </a:ext>
                </a:extLst>
              </a:tr>
              <a:tr h="33719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TURKEY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Türkiye Scholarships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Any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All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57479541"/>
                  </a:ext>
                </a:extLst>
              </a:tr>
              <a:tr h="68995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MALAYSIA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Malaysian Technical Cooperation Program (MTCP)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Specific programs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MSc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87383748"/>
                  </a:ext>
                </a:extLst>
              </a:tr>
              <a:tr h="33509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TAIWAN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ts val="1500"/>
                        </a:lnSpc>
                        <a:spcBef>
                          <a:spcPts val="480"/>
                        </a:spcBef>
                        <a:spcAft>
                          <a:spcPts val="480"/>
                        </a:spcAft>
                      </a:pPr>
                      <a:r>
                        <a:rPr lang="en-US" sz="2000">
                          <a:effectLst/>
                        </a:rPr>
                        <a:t>Taiwan Scholarship Program</a:t>
                      </a:r>
                      <a:endParaRPr lang="en-US" sz="2000" b="1">
                        <a:solidFill>
                          <a:srgbClr val="2F5496"/>
                        </a:solidFill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Angsana New" panose="02020603050405020304" pitchFamily="18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Any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All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15404807"/>
                  </a:ext>
                </a:extLst>
              </a:tr>
              <a:tr h="33719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SOUTH KOREA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Global Korea Scholarship, NIIED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Any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All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4912767"/>
                  </a:ext>
                </a:extLst>
              </a:tr>
              <a:tr h="104271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QATAR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2000">
                          <a:effectLst/>
                        </a:rPr>
                        <a:t>Doha Institute Scholarships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2000">
                          <a:effectLst/>
                        </a:rPr>
                        <a:t>Hamad bin Khalifa University Scholarship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2000">
                          <a:effectLst/>
                        </a:rPr>
                        <a:t>Social Science/ art/Humanities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2000">
                          <a:effectLst/>
                        </a:rPr>
                        <a:t>Any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2000">
                          <a:effectLst/>
                        </a:rPr>
                        <a:t>MSc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2000">
                          <a:effectLst/>
                        </a:rPr>
                        <a:t>All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9341636"/>
                  </a:ext>
                </a:extLst>
              </a:tr>
              <a:tr h="12790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SAUDI ARABIA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2000">
                          <a:effectLst/>
                        </a:rPr>
                        <a:t>King Fahd University Scholarships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2000">
                          <a:effectLst/>
                        </a:rPr>
                        <a:t>King Abdulaziz Scholarship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2000">
                          <a:effectLst/>
                        </a:rPr>
                        <a:t>Any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2000">
                          <a:effectLst/>
                        </a:rPr>
                        <a:t>Any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2000">
                          <a:effectLst/>
                        </a:rPr>
                        <a:t>MSc, PhD, MBA</a:t>
                      </a:r>
                    </a:p>
                    <a:p>
                      <a:pPr marL="342900" marR="0" lvl="0" indent="-34290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+mj-lt"/>
                        <a:buAutoNum type="arabicPeriod"/>
                      </a:pPr>
                      <a:r>
                        <a:rPr lang="en-US" sz="2000">
                          <a:effectLst/>
                        </a:rPr>
                        <a:t>All 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64346782"/>
                  </a:ext>
                </a:extLst>
              </a:tr>
              <a:tr h="335092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UAE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Abu Dhabi University Scholarship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Any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BSc &amp; MSc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79008161"/>
                  </a:ext>
                </a:extLst>
              </a:tr>
              <a:tr h="12790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SINGAPORE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 Singapore International Graduate Award (SINGA)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Biomedicine, Engineering, Computing and Information science, Physical science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MSc, PhD,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ordia New" panose="020B0304020202020204" pitchFamily="34" charset="-34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163883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932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1058</TotalTime>
  <Words>488</Words>
  <Application>Microsoft Office PowerPoint</Application>
  <PresentationFormat>Widescreen</PresentationFormat>
  <Paragraphs>200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    TABLE OF CONTENTS</vt:lpstr>
      <vt:lpstr>   WHY ASIA?</vt:lpstr>
      <vt:lpstr>POPULAR DESTINATION FOR STUDY ABROAD IN ASIA</vt:lpstr>
      <vt:lpstr> FACTORS TO CONSIDER WHEN CHOOSING ASIA </vt:lpstr>
      <vt:lpstr> OVERVIEW and PROCESS (STAGES) OF APPLICATION </vt:lpstr>
      <vt:lpstr> COMMON APPLICATION REQUIREMENT</vt:lpstr>
      <vt:lpstr>COMMON SCHOLARSHIP IN JAPAN, CHINA &amp; THAILAND</vt:lpstr>
      <vt:lpstr>COMMON SCHOLARSHIP IN OTHER ASIAN COUNTRIES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Bernard Gogo</dc:creator>
  <cp:lastModifiedBy>Bernard Gogo</cp:lastModifiedBy>
  <cp:revision>42</cp:revision>
  <dcterms:created xsi:type="dcterms:W3CDTF">2024-03-31T08:03:52Z</dcterms:created>
  <dcterms:modified xsi:type="dcterms:W3CDTF">2024-04-06T17:05:36Z</dcterms:modified>
</cp:coreProperties>
</file>